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27" r:id="rId2"/>
    <p:sldId id="427" r:id="rId3"/>
    <p:sldId id="344" r:id="rId4"/>
    <p:sldId id="346" r:id="rId5"/>
    <p:sldId id="347" r:id="rId6"/>
    <p:sldId id="256" r:id="rId7"/>
    <p:sldId id="425" r:id="rId8"/>
    <p:sldId id="426" r:id="rId9"/>
    <p:sldId id="345" r:id="rId10"/>
    <p:sldId id="302" r:id="rId11"/>
    <p:sldId id="353" r:id="rId12"/>
    <p:sldId id="259" r:id="rId13"/>
    <p:sldId id="350" r:id="rId14"/>
    <p:sldId id="305" r:id="rId15"/>
    <p:sldId id="349" r:id="rId16"/>
    <p:sldId id="261" r:id="rId17"/>
    <p:sldId id="383" r:id="rId18"/>
    <p:sldId id="386" r:id="rId19"/>
    <p:sldId id="410" r:id="rId20"/>
    <p:sldId id="411" r:id="rId21"/>
    <p:sldId id="385" r:id="rId22"/>
    <p:sldId id="416" r:id="rId23"/>
    <p:sldId id="418" r:id="rId24"/>
    <p:sldId id="337" r:id="rId25"/>
    <p:sldId id="417" r:id="rId26"/>
    <p:sldId id="399" r:id="rId27"/>
    <p:sldId id="420" r:id="rId28"/>
    <p:sldId id="390" r:id="rId29"/>
    <p:sldId id="400" r:id="rId30"/>
    <p:sldId id="391" r:id="rId31"/>
    <p:sldId id="403" r:id="rId32"/>
    <p:sldId id="312" r:id="rId33"/>
    <p:sldId id="394" r:id="rId34"/>
    <p:sldId id="395" r:id="rId35"/>
    <p:sldId id="396" r:id="rId36"/>
    <p:sldId id="404" r:id="rId37"/>
    <p:sldId id="365" r:id="rId38"/>
    <p:sldId id="373" r:id="rId39"/>
    <p:sldId id="381" r:id="rId40"/>
    <p:sldId id="366" r:id="rId41"/>
    <p:sldId id="358" r:id="rId42"/>
    <p:sldId id="361" r:id="rId43"/>
    <p:sldId id="306" r:id="rId44"/>
    <p:sldId id="360" r:id="rId45"/>
    <p:sldId id="363" r:id="rId46"/>
    <p:sldId id="375" r:id="rId47"/>
    <p:sldId id="359" r:id="rId48"/>
    <p:sldId id="377" r:id="rId49"/>
    <p:sldId id="374" r:id="rId50"/>
    <p:sldId id="401" r:id="rId51"/>
    <p:sldId id="42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886" autoAdjust="0"/>
  </p:normalViewPr>
  <p:slideViewPr>
    <p:cSldViewPr snapToGrid="0">
      <p:cViewPr varScale="1">
        <p:scale>
          <a:sx n="107" d="100"/>
          <a:sy n="107" d="100"/>
        </p:scale>
        <p:origin x="69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D484D-CA4B-4E51-B5E8-2A87FB365632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E99EB-D12F-46FB-8A67-5879B317E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97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was required to choose among their classmates those whom each wants to have stay in the same classroom and to sit near him.</a:t>
            </a:r>
            <a:r>
              <a:rPr lang="en-US" b="0" i="0" dirty="0" smtClean="0">
                <a:solidFill>
                  <a:srgbClr val="281B21"/>
                </a:solidFill>
                <a:effectLst/>
                <a:latin typeface="sl-Apres"/>
              </a:rPr>
              <a:t> At P.S. 181 in Brooklyn.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E99EB-D12F-46FB-8A67-5879B317E9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5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E99EB-D12F-46FB-8A67-5879B317E9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8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0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3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8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8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90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4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0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4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3EEF7-6130-4F9D-BCFB-4D3A77CA676A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A0158-69D5-4EF6-A13E-711C8DC3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5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urleylab.psych.columbia.edu/netviz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kateto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ateto.ne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rtingrandjean.ch/social-network-analysis-visualization-morenos-sociograms-revisited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hyperlink" Target="http://www.martingrandjean.ch/social-network-analysis-visualization-morenos-sociograms-revisited/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curleylab.psych.columbia.edu/friend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blockbuilder.org/jalapic/0020bebb012760de0d5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ckbuilder.org/jalapic/aeb4b1085f800d31b4be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blockbuilder.org/jalapic/0eba1241acdf67c62f5b87357864d66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curleylab.psych.columbia.edu/friendship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alapic.github.io/facebook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curleylab.psych.columbia.edu/socdom1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blockbuilder.org/jalapic/cf1454d62c7efa48d96ee4d803856df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pic.shinyapps.io/music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blockbuilder.org/jalapic/0eba1241acdf67c62f5b87357864d662" TargetMode="External"/><Relationship Id="rId3" Type="http://schemas.openxmlformats.org/officeDocument/2006/relationships/hyperlink" Target="http://www.martingrandjean.ch/social-network-analysis-visualization-morenos-sociograms-revisited/" TargetMode="External"/><Relationship Id="rId7" Type="http://schemas.openxmlformats.org/officeDocument/2006/relationships/hyperlink" Target="http://blockbuilder.org/jalapic/aeb4b1085f800d31b4be" TargetMode="External"/><Relationship Id="rId2" Type="http://schemas.openxmlformats.org/officeDocument/2006/relationships/hyperlink" Target="http://kateto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ckbuilder.org/jalapic/0020bebb012760de0d54" TargetMode="External"/><Relationship Id="rId11" Type="http://schemas.openxmlformats.org/officeDocument/2006/relationships/hyperlink" Target="http://blockbuilder.org/jalapic/cf1454d62c7efa48d96ee4d803856dfa" TargetMode="External"/><Relationship Id="rId5" Type="http://schemas.openxmlformats.org/officeDocument/2006/relationships/hyperlink" Target="http://curleylab.psych.columbia.edu/friends.html" TargetMode="External"/><Relationship Id="rId10" Type="http://schemas.openxmlformats.org/officeDocument/2006/relationships/hyperlink" Target="http://curleylab.psych.columbia.edu/socdom1.html" TargetMode="External"/><Relationship Id="rId4" Type="http://schemas.openxmlformats.org/officeDocument/2006/relationships/hyperlink" Target="http://curleylab.psych.columbia.edu/friendship.html" TargetMode="External"/><Relationship Id="rId9" Type="http://schemas.openxmlformats.org/officeDocument/2006/relationships/hyperlink" Target="http://jalapic.github.io/faceboo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Visualizing Social Interactions in Social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47" y="4202549"/>
            <a:ext cx="9967415" cy="2048127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 smtClean="0"/>
              <a:t>Prof James P Curley</a:t>
            </a:r>
          </a:p>
          <a:p>
            <a:r>
              <a:rPr lang="en-US" sz="2900" b="1" dirty="0" smtClean="0">
                <a:solidFill>
                  <a:schemeClr val="accent1"/>
                </a:solidFill>
              </a:rPr>
              <a:t>@</a:t>
            </a:r>
            <a:r>
              <a:rPr lang="en-US" sz="2900" b="1" dirty="0" err="1" smtClean="0">
                <a:solidFill>
                  <a:schemeClr val="accent1"/>
                </a:solidFill>
              </a:rPr>
              <a:t>jalapic</a:t>
            </a:r>
            <a:endParaRPr lang="en-US" b="1" dirty="0" smtClean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Psychology Department</a:t>
            </a:r>
          </a:p>
          <a:p>
            <a:r>
              <a:rPr lang="en-US" dirty="0" smtClean="0"/>
              <a:t>Center for Integrative Animal Behavior</a:t>
            </a:r>
          </a:p>
          <a:p>
            <a:r>
              <a:rPr lang="en-US" dirty="0" smtClean="0"/>
              <a:t>Columbia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2" y="123568"/>
            <a:ext cx="6442474" cy="66134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1211" y="362249"/>
            <a:ext cx="5028441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Data from 1880–1881 </a:t>
            </a:r>
          </a:p>
          <a:p>
            <a:endParaRPr lang="en-US" sz="2000" dirty="0" smtClean="0">
              <a:solidFill>
                <a:srgbClr val="000000"/>
              </a:solidFill>
              <a:latin typeface="FPHAI A+ Gulliver RM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German teacher Johannes </a:t>
            </a:r>
            <a:r>
              <a:rPr lang="en-US" sz="2000" dirty="0" err="1" smtClean="0">
                <a:solidFill>
                  <a:srgbClr val="000000"/>
                </a:solidFill>
                <a:latin typeface="FPHAI A+ Gulliver RM"/>
              </a:rPr>
              <a:t>Delitsch</a:t>
            </a:r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 published in 1900 in ‘</a:t>
            </a:r>
            <a:r>
              <a:rPr lang="en-US" sz="2000" dirty="0" err="1" smtClean="0">
                <a:solidFill>
                  <a:srgbClr val="000000"/>
                </a:solidFill>
                <a:latin typeface="FPHAI A+ Gulliver RM"/>
              </a:rPr>
              <a:t>Zeitschrift</a:t>
            </a:r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FPHAI A+ Gulliver RM"/>
              </a:rPr>
              <a:t>für</a:t>
            </a:r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FPHAI A+ Gulliver RM"/>
              </a:rPr>
              <a:t>Kinderforschung</a:t>
            </a:r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’ (‘Journal of Child Study’).</a:t>
            </a:r>
          </a:p>
          <a:p>
            <a:endParaRPr lang="en-US" dirty="0" smtClean="0">
              <a:solidFill>
                <a:srgbClr val="000000"/>
              </a:solidFill>
              <a:latin typeface="FPHAI A+ Gulliver RM"/>
            </a:endParaRPr>
          </a:p>
          <a:p>
            <a:endParaRPr lang="en-US" dirty="0" smtClean="0">
              <a:solidFill>
                <a:srgbClr val="000000"/>
              </a:solidFill>
              <a:latin typeface="FPHAI A+ Gulliver RM"/>
            </a:endParaRPr>
          </a:p>
          <a:p>
            <a:endParaRPr lang="en-US" dirty="0">
              <a:solidFill>
                <a:srgbClr val="000000"/>
              </a:solidFill>
              <a:latin typeface="FPHAI A+ Gulliver RM"/>
            </a:endParaRPr>
          </a:p>
          <a:p>
            <a:endParaRPr lang="en-US" dirty="0" smtClean="0">
              <a:solidFill>
                <a:srgbClr val="000000"/>
              </a:solidFill>
              <a:latin typeface="FPHAI A+ Gulliver RM"/>
            </a:endParaRPr>
          </a:p>
          <a:p>
            <a:endParaRPr lang="en-US" dirty="0">
              <a:solidFill>
                <a:srgbClr val="000000"/>
              </a:solidFill>
              <a:latin typeface="FPHAI A+ Gulliver RM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FPHBH P+ MTSY"/>
              </a:rPr>
              <a:t>|</a:t>
            </a:r>
            <a:r>
              <a:rPr lang="en-US" dirty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FPHAI A+ Gulliver RM"/>
              </a:rPr>
              <a:t>  =  I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ngoing friendship relations (“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FPHAI A+ Gulliver RM"/>
              </a:rPr>
              <a:t>angebotene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FPHAI A+ Gulliver RM"/>
              </a:rPr>
              <a:t>Freunschaften</a:t>
            </a:r>
            <a:r>
              <a:rPr lang="en-US" dirty="0" smtClean="0">
                <a:solidFill>
                  <a:srgbClr val="000000"/>
                </a:solidFill>
                <a:latin typeface="FPHAI A+ Gulliver RM"/>
              </a:rPr>
              <a:t>”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)  - Child in column befriends child in row.</a:t>
            </a:r>
          </a:p>
          <a:p>
            <a:endParaRPr lang="en-US" dirty="0">
              <a:solidFill>
                <a:srgbClr val="000000"/>
              </a:solidFill>
              <a:latin typeface="FPHAI A+ Gulliver RM"/>
            </a:endParaRPr>
          </a:p>
          <a:p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+   = Reciprocated friendships (“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FPHAI A+ Gulliver RM"/>
              </a:rPr>
              <a:t>geschlossene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FPHAI A+ Gulliver RM"/>
              </a:rPr>
              <a:t>Freundschaften</a:t>
            </a:r>
            <a:r>
              <a:rPr lang="en-US" dirty="0" smtClean="0">
                <a:solidFill>
                  <a:srgbClr val="000000"/>
                </a:solidFill>
                <a:latin typeface="FPHAI A+ Gulliver RM"/>
              </a:rPr>
              <a:t>”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)</a:t>
            </a:r>
          </a:p>
          <a:p>
            <a:endParaRPr lang="en-US" b="0" i="0" u="none" strike="noStrike" baseline="0" dirty="0" smtClean="0">
              <a:solidFill>
                <a:srgbClr val="000000"/>
              </a:solidFill>
              <a:latin typeface="FPHAI A+ Gulliver RM"/>
            </a:endParaRPr>
          </a:p>
        </p:txBody>
      </p:sp>
    </p:spTree>
    <p:extLst>
      <p:ext uri="{BB962C8B-B14F-4D97-AF65-F5344CB8AC3E}">
        <p14:creationId xmlns:p14="http://schemas.microsoft.com/office/powerpoint/2010/main" val="6879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196" y="151198"/>
            <a:ext cx="170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Helen </a:t>
            </a:r>
            <a:r>
              <a:rPr lang="en-US" dirty="0" err="1" smtClean="0"/>
              <a:t>Bott</a:t>
            </a:r>
            <a:r>
              <a:rPr lang="en-US" dirty="0" smtClean="0"/>
              <a:t> 1928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50" y="140682"/>
            <a:ext cx="5926407" cy="67173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0294" y="894721"/>
            <a:ext cx="33194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Observation of play activities in a nursery school. </a:t>
            </a:r>
          </a:p>
          <a:p>
            <a:endParaRPr lang="en-US" dirty="0" smtClean="0"/>
          </a:p>
          <a:p>
            <a:pPr marL="342900" indent="-342900">
              <a:buAutoNum type="arabicParenBoth"/>
            </a:pPr>
            <a:r>
              <a:rPr lang="en-US" dirty="0" smtClean="0"/>
              <a:t>talked to another</a:t>
            </a:r>
            <a:endParaRPr lang="en-US" dirty="0"/>
          </a:p>
          <a:p>
            <a:pPr marL="342900" indent="-342900">
              <a:buAutoNum type="arabicParenBoth"/>
            </a:pPr>
            <a:r>
              <a:rPr lang="en-US" dirty="0" smtClean="0"/>
              <a:t>interfered with another</a:t>
            </a:r>
            <a:endParaRPr lang="en-US" dirty="0"/>
          </a:p>
          <a:p>
            <a:pPr marL="342900" indent="-342900">
              <a:buAutoNum type="arabicParenBoth"/>
            </a:pPr>
            <a:r>
              <a:rPr lang="en-US" dirty="0" smtClean="0"/>
              <a:t>watched another</a:t>
            </a:r>
            <a:endParaRPr lang="en-US" dirty="0"/>
          </a:p>
          <a:p>
            <a:pPr marL="342900" indent="-342900">
              <a:buAutoNum type="arabicParenBoth"/>
            </a:pPr>
            <a:r>
              <a:rPr lang="en-US" dirty="0" smtClean="0"/>
              <a:t>imitated another</a:t>
            </a:r>
            <a:endParaRPr lang="en-US" dirty="0"/>
          </a:p>
          <a:p>
            <a:pPr marL="342900" indent="-342900">
              <a:buAutoNum type="arabicParenBoth"/>
            </a:pPr>
            <a:r>
              <a:rPr lang="en-US" dirty="0" smtClean="0"/>
              <a:t>cooperated with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jacob moreno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452" y="251319"/>
            <a:ext cx="4184413" cy="624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25884" y="341191"/>
            <a:ext cx="25876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Jacob Levy Moreno</a:t>
            </a:r>
          </a:p>
          <a:p>
            <a:endParaRPr lang="en-US" sz="2400" dirty="0"/>
          </a:p>
          <a:p>
            <a:r>
              <a:rPr lang="en-US" sz="2400" dirty="0" smtClean="0"/>
              <a:t>1934</a:t>
            </a:r>
          </a:p>
          <a:p>
            <a:endParaRPr lang="en-US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6" y="87951"/>
            <a:ext cx="4514850" cy="665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161" y="1922257"/>
            <a:ext cx="1325926" cy="433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95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" y="197892"/>
            <a:ext cx="5935916" cy="663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91" y="169174"/>
            <a:ext cx="5754725" cy="666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0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3" y="-2416"/>
            <a:ext cx="11321233" cy="686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4823" y="-20893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Social atom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945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15" y="266685"/>
            <a:ext cx="4995875" cy="637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4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73" y="739313"/>
            <a:ext cx="4201112" cy="5077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9" y="739313"/>
            <a:ext cx="4639323" cy="1962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9911" y="3684233"/>
            <a:ext cx="4234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Thorleif</a:t>
            </a:r>
            <a:r>
              <a:rPr lang="en-US" dirty="0" smtClean="0"/>
              <a:t> </a:t>
            </a:r>
            <a:r>
              <a:rPr lang="en-US" dirty="0" err="1" smtClean="0"/>
              <a:t>Schjeldrup-Ebbe</a:t>
            </a:r>
            <a:r>
              <a:rPr lang="en-US" dirty="0" smtClean="0"/>
              <a:t>    1922</a:t>
            </a:r>
          </a:p>
          <a:p>
            <a:endParaRPr lang="en-US" dirty="0"/>
          </a:p>
          <a:p>
            <a:r>
              <a:rPr lang="en-US" dirty="0" smtClean="0"/>
              <a:t>First demonstration of a social hierarchy in animals (chickens)</a:t>
            </a:r>
          </a:p>
          <a:p>
            <a:endParaRPr lang="en-US" dirty="0"/>
          </a:p>
          <a:p>
            <a:r>
              <a:rPr lang="en-US" dirty="0" smtClean="0"/>
              <a:t>Demonstrated transitivity as feature of linear social hierarchies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55907" y="5839952"/>
            <a:ext cx="3154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Illustration of Network Intransitivity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7396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4" y="364586"/>
            <a:ext cx="4468029" cy="5951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39" y="526118"/>
            <a:ext cx="5891998" cy="5628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96434" y="6339595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Donald Sade 1965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439660" y="6453156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Jacob </a:t>
            </a:r>
            <a:r>
              <a:rPr lang="en-US" i="1" dirty="0" err="1" smtClean="0"/>
              <a:t>Uhrich</a:t>
            </a:r>
            <a:r>
              <a:rPr lang="en-US" i="1" dirty="0" smtClean="0"/>
              <a:t> 1937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692458" y="364586"/>
            <a:ext cx="408373" cy="31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36" y="3510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1053" y="1057774"/>
            <a:ext cx="6863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Principles of Network Visualization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801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semiology of 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44" y="610087"/>
            <a:ext cx="3496193" cy="58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8035" y="131425"/>
            <a:ext cx="5418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Jacques </a:t>
            </a:r>
            <a:r>
              <a:rPr lang="en-US" sz="2000" dirty="0" err="1" smtClean="0"/>
              <a:t>Bertin</a:t>
            </a:r>
            <a:r>
              <a:rPr lang="en-US" sz="2000" dirty="0" smtClean="0"/>
              <a:t> </a:t>
            </a:r>
            <a:r>
              <a:rPr lang="en-US" sz="2000" dirty="0"/>
              <a:t> 1967</a:t>
            </a:r>
          </a:p>
          <a:p>
            <a:endParaRPr lang="en-US" sz="2000" dirty="0"/>
          </a:p>
          <a:p>
            <a:r>
              <a:rPr lang="en-US" sz="2000" dirty="0" smtClean="0"/>
              <a:t>Semiology of Graphics: Diagrams, Networks, Maps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0" y="1509209"/>
            <a:ext cx="6069591" cy="437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0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855" y="336352"/>
            <a:ext cx="9148310" cy="61092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Introduction to Slide Notes: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was a 45 minute talk on visualizing social network data.   Some examples were taken from other tutorials, blogs and papers.  Others were based on my own research.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main aim of this talk was to get over some big picture ideas about network  visualization rather than being a “how-to” exercise.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Nevertheless, the lecture was very </a:t>
            </a:r>
            <a:r>
              <a:rPr lang="en-US" dirty="0" smtClean="0"/>
              <a:t>interactive including live coding demos and many browser based examples – </a:t>
            </a:r>
            <a:r>
              <a:rPr lang="en-US" dirty="0" smtClean="0"/>
              <a:t>I include these links at the end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 clearly did not have time to engage with many possible examples. Lots </a:t>
            </a:r>
            <a:r>
              <a:rPr lang="en-US" dirty="0" smtClean="0"/>
              <a:t>of potential examples </a:t>
            </a:r>
            <a:r>
              <a:rPr lang="en-US" dirty="0" smtClean="0"/>
              <a:t>were missed out – some of these you can find in my 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smtClean="0"/>
              <a:t>Interactive and Dynamic Network Visualization</a:t>
            </a:r>
            <a:r>
              <a:rPr lang="en-US" dirty="0"/>
              <a:t>” tutorial here: </a:t>
            </a:r>
            <a:r>
              <a:rPr lang="en-US" dirty="0">
                <a:hlinkClick r:id="rId2"/>
              </a:rPr>
              <a:t>http://curleylab.psych.columbia.edu/netviz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90876" y="6207711"/>
            <a:ext cx="2701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Katya </a:t>
            </a:r>
            <a:r>
              <a:rPr lang="en-US" dirty="0" err="1" smtClean="0">
                <a:hlinkClick r:id="rId2"/>
              </a:rPr>
              <a:t>Ognyanova</a:t>
            </a:r>
            <a:r>
              <a:rPr lang="en-US" dirty="0" smtClean="0"/>
              <a:t> (Rutgers)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4" y="1328903"/>
            <a:ext cx="5976275" cy="370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11" y="1275635"/>
            <a:ext cx="5354476" cy="3820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698" y="226697"/>
            <a:ext cx="522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Basic Network Visualization Principles   </a:t>
            </a:r>
          </a:p>
          <a:p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83112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62642" y="1358284"/>
            <a:ext cx="9859238" cy="4687410"/>
            <a:chOff x="962642" y="887767"/>
            <a:chExt cx="9859238" cy="468741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642" y="1068203"/>
              <a:ext cx="4989233" cy="4356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317" y="1068203"/>
              <a:ext cx="4788201" cy="4356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0351363" y="887767"/>
              <a:ext cx="470517" cy="4687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63480" y="6338656"/>
            <a:ext cx="334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– </a:t>
            </a:r>
            <a:r>
              <a:rPr lang="en-US" dirty="0" err="1" smtClean="0"/>
              <a:t>igraph</a:t>
            </a:r>
            <a:r>
              <a:rPr lang="en-US" dirty="0" smtClean="0"/>
              <a:t> package (Gabor </a:t>
            </a:r>
            <a:r>
              <a:rPr lang="en-US" dirty="0" err="1" smtClean="0"/>
              <a:t>Csardi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90876" y="6207711"/>
            <a:ext cx="2701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Katya </a:t>
            </a:r>
            <a:r>
              <a:rPr lang="en-US" dirty="0" err="1" smtClean="0">
                <a:hlinkClick r:id="rId4"/>
              </a:rPr>
              <a:t>Ognyanova</a:t>
            </a:r>
            <a:r>
              <a:rPr lang="en-US" dirty="0" smtClean="0"/>
              <a:t> (Rutgers)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698" y="226697"/>
            <a:ext cx="6440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Basic Network Visualization Principles  - Layouts  </a:t>
            </a:r>
          </a:p>
          <a:p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6087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85601" y="-851542"/>
            <a:ext cx="8747389" cy="7629643"/>
            <a:chOff x="64833" y="-932363"/>
            <a:chExt cx="8747389" cy="7629643"/>
          </a:xfrm>
        </p:grpSpPr>
        <p:pic>
          <p:nvPicPr>
            <p:cNvPr id="4098" name="Picture 2" descr="http://www.martingrandjean.ch/wp-content/uploads/2015/02/group1b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261" y="-932363"/>
              <a:ext cx="5465961" cy="546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783" y="320937"/>
              <a:ext cx="2785963" cy="2910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783" y="3666478"/>
              <a:ext cx="2785963" cy="287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4057" y="3577701"/>
              <a:ext cx="4389923" cy="3119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4833" y="1591301"/>
              <a:ext cx="1034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Grade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589" y="5037317"/>
              <a:ext cx="1055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r>
                <a:rPr lang="en-US" baseline="30000" dirty="0" smtClean="0"/>
                <a:t>th</a:t>
              </a:r>
              <a:r>
                <a:rPr lang="en-US" dirty="0" smtClean="0"/>
                <a:t> Grade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45921" y="3100518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Martin </a:t>
            </a:r>
            <a:r>
              <a:rPr lang="en-US" dirty="0" err="1" smtClean="0">
                <a:hlinkClick r:id="rId6"/>
              </a:rPr>
              <a:t>Grandjean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726" y="2547891"/>
            <a:ext cx="269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Moreno’s original visualizations remade in </a:t>
            </a:r>
            <a:r>
              <a:rPr lang="en-US" dirty="0" err="1" smtClean="0"/>
              <a:t>Gephi</a:t>
            </a:r>
            <a:r>
              <a:rPr lang="en-US" dirty="0" smtClean="0"/>
              <a:t> by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5079" y="248574"/>
            <a:ext cx="3613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Identifying Network Structures &amp; key nodes 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55075" y="4349095"/>
            <a:ext cx="2237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Node size – degree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Node color – gender </a:t>
            </a:r>
          </a:p>
          <a:p>
            <a:r>
              <a:rPr lang="en-US" sz="1600" i="1" dirty="0"/>
              <a:t> </a:t>
            </a:r>
            <a:r>
              <a:rPr lang="en-US" sz="1600" i="1" dirty="0" smtClean="0"/>
              <a:t>             orange – girls</a:t>
            </a:r>
          </a:p>
          <a:p>
            <a:r>
              <a:rPr lang="en-US" sz="1600" i="1" dirty="0"/>
              <a:t> </a:t>
            </a:r>
            <a:r>
              <a:rPr lang="en-US" sz="1600" i="1" dirty="0" smtClean="0"/>
              <a:t>               white – boys</a:t>
            </a:r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015042" y="3193301"/>
            <a:ext cx="19419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G1: 22 boy-girl edges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G7: 2 </a:t>
            </a:r>
            <a:r>
              <a:rPr lang="en-US" sz="1600" i="1" dirty="0"/>
              <a:t>boy-girl edges</a:t>
            </a:r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31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2283" y="219545"/>
            <a:ext cx="7758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/>
              <a:t>Changes in </a:t>
            </a:r>
            <a:r>
              <a:rPr lang="en-US" sz="2000" b="1" i="1" dirty="0" err="1" smtClean="0"/>
              <a:t>homophily</a:t>
            </a:r>
            <a:r>
              <a:rPr lang="en-US" sz="2000" b="1" i="1" dirty="0" smtClean="0"/>
              <a:t>, reciprocity &amp; community structure across grades</a:t>
            </a:r>
            <a:endParaRPr lang="en-US" sz="2000" b="1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6" y="1071745"/>
            <a:ext cx="1802571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55" y="1071745"/>
            <a:ext cx="2075635" cy="210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58" y="1054145"/>
            <a:ext cx="2220426" cy="212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33" y="1071746"/>
            <a:ext cx="3443806" cy="21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3" y="4050633"/>
            <a:ext cx="2904198" cy="208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80" y="3738456"/>
            <a:ext cx="2843600" cy="270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71" y="3957606"/>
            <a:ext cx="2818531" cy="226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856" y="3738456"/>
            <a:ext cx="2831168" cy="274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133" y="11156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62974" y="111415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33776" y="111265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29175" y="11156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7133" y="37432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36523" y="37432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50101" y="37432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839457" y="37432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G8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97610" y="228475"/>
            <a:ext cx="269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Moreno’s original visualizations remade in </a:t>
            </a:r>
            <a:r>
              <a:rPr lang="en-US" dirty="0" err="1" smtClean="0"/>
              <a:t>Gephi</a:t>
            </a:r>
            <a:r>
              <a:rPr lang="en-US" dirty="0" smtClean="0"/>
              <a:t> by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376345" y="773595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10"/>
              </a:rPr>
              <a:t>Martin </a:t>
            </a:r>
            <a:r>
              <a:rPr lang="en-US" dirty="0" err="1" smtClean="0">
                <a:hlinkClick r:id="rId10"/>
              </a:rPr>
              <a:t>Grandjean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618" y="399495"/>
            <a:ext cx="36664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hlinkClick r:id="rId2"/>
              </a:rPr>
              <a:t>Friendship Network in Columbia Intro Bio Classes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(with </a:t>
            </a:r>
            <a:r>
              <a:rPr lang="en-US" sz="2000" dirty="0" err="1" smtClean="0"/>
              <a:t>Kaytee</a:t>
            </a:r>
            <a:r>
              <a:rPr lang="en-US" sz="2000" dirty="0" smtClean="0"/>
              <a:t> </a:t>
            </a:r>
            <a:r>
              <a:rPr lang="en-US" sz="2000" dirty="0" err="1" smtClean="0"/>
              <a:t>Turetsky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Made with D3.js &amp; networkD3 R package</a:t>
            </a:r>
            <a:endParaRPr lang="en-US" sz="2000" dirty="0"/>
          </a:p>
        </p:txBody>
      </p:sp>
      <p:pic>
        <p:nvPicPr>
          <p:cNvPr id="3074" name="Picture 2" descr="C:\Users\curley1\Dropbox\Work\curley\UT\UT\friendsh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6" y="906716"/>
            <a:ext cx="7071487" cy="57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3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698" y="226697"/>
            <a:ext cx="4770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Extensions to Network Visualization</a:t>
            </a:r>
          </a:p>
          <a:p>
            <a:endParaRPr lang="en-US" sz="24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63984" y="1057694"/>
            <a:ext cx="8281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Limits to what can be inferred immediately from a static network visualization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0395" y="2082131"/>
            <a:ext cx="987956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Interactivity</a:t>
            </a:r>
            <a:r>
              <a:rPr lang="en-US" sz="2000" dirty="0" smtClean="0"/>
              <a:t> – users gain more insight through interactivity &amp; can explore data for themselves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>
                <a:solidFill>
                  <a:srgbClr val="0070C0"/>
                </a:solidFill>
              </a:rPr>
              <a:t>Broswer</a:t>
            </a:r>
            <a:r>
              <a:rPr lang="en-US" dirty="0" smtClean="0">
                <a:solidFill>
                  <a:srgbClr val="0070C0"/>
                </a:solidFill>
              </a:rPr>
              <a:t> based :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98082" y="352300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e.g.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Filtering data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-    </a:t>
            </a:r>
            <a:r>
              <a:rPr lang="en-US" dirty="0" err="1" smtClean="0">
                <a:solidFill>
                  <a:srgbClr val="0070C0"/>
                </a:solidFill>
              </a:rPr>
              <a:t>Mouseover</a:t>
            </a:r>
            <a:r>
              <a:rPr lang="en-US" dirty="0" smtClean="0">
                <a:solidFill>
                  <a:srgbClr val="0070C0"/>
                </a:solidFill>
              </a:rPr>
              <a:t> /</a:t>
            </a:r>
            <a:r>
              <a:rPr lang="en-US" dirty="0" err="1" smtClean="0">
                <a:solidFill>
                  <a:srgbClr val="0070C0"/>
                </a:solidFill>
              </a:rPr>
              <a:t>onClick</a:t>
            </a:r>
            <a:r>
              <a:rPr lang="en-US" dirty="0" smtClean="0">
                <a:solidFill>
                  <a:srgbClr val="0070C0"/>
                </a:solidFill>
              </a:rPr>
              <a:t> events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Linked matrices/networks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250" y="292963"/>
            <a:ext cx="536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Filtering Information  - less is more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3682" y="113810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identify neighbors in </a:t>
            </a:r>
            <a:r>
              <a:rPr lang="en-US" i="1" dirty="0" err="1" smtClean="0"/>
              <a:t>Gephi</a:t>
            </a:r>
            <a:endParaRPr lang="en-US" i="1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4" y="1569985"/>
            <a:ext cx="5543848" cy="448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678" y="1568440"/>
            <a:ext cx="5603811" cy="459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55223" y="488272"/>
            <a:ext cx="258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Friendship connections in</a:t>
            </a:r>
          </a:p>
          <a:p>
            <a:r>
              <a:rPr lang="en-US" dirty="0" smtClean="0"/>
              <a:t>German school 1880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07314" y="6119708"/>
            <a:ext cx="460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Schmidt has 3 reciprocated friendships, 1 outgoing only &amp; 2 incoming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9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250" y="292963"/>
            <a:ext cx="536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Filtering Information  - less is more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32808" y="1724033"/>
            <a:ext cx="358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</a:t>
            </a:r>
            <a:r>
              <a:rPr lang="en-US" i="1" dirty="0" smtClean="0">
                <a:hlinkClick r:id="rId2"/>
              </a:rPr>
              <a:t>identify direct neighbors in D3.js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481351" y="6356251"/>
            <a:ext cx="23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blockbuilder.org/</a:t>
            </a:r>
            <a:r>
              <a:rPr lang="en-US" dirty="0" err="1" smtClean="0"/>
              <a:t>jalapic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673" y="2263005"/>
            <a:ext cx="3269576" cy="34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2" y="2175027"/>
            <a:ext cx="3255574" cy="354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738" y="1837683"/>
            <a:ext cx="3567198" cy="374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629640" y="1732625"/>
            <a:ext cx="261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</a:t>
            </a:r>
            <a:r>
              <a:rPr lang="en-US" i="1" dirty="0" smtClean="0">
                <a:hlinkClick r:id="rId6"/>
              </a:rPr>
              <a:t>identify triads in D3.js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13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3682" y="1138107"/>
            <a:ext cx="34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</a:t>
            </a:r>
            <a:r>
              <a:rPr lang="en-US" i="1" dirty="0" smtClean="0">
                <a:hlinkClick r:id="rId2"/>
              </a:rPr>
              <a:t>find geodesic distances in D3.js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76250" y="292963"/>
            <a:ext cx="1986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Interactivity</a:t>
            </a:r>
            <a:endParaRPr lang="en-US" sz="2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32" y="1507439"/>
            <a:ext cx="45529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81351" y="6356251"/>
            <a:ext cx="23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blockbuilder.org/</a:t>
            </a:r>
            <a:r>
              <a:rPr lang="en-US" dirty="0" err="1" smtClean="0"/>
              <a:t>jalapic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88061" y="2022369"/>
            <a:ext cx="358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Who is 1, 2, 3, 4 geodesic distance from </a:t>
            </a:r>
            <a:r>
              <a:rPr lang="en-US" i="1" dirty="0" err="1" smtClean="0"/>
              <a:t>Flach</a:t>
            </a:r>
            <a:r>
              <a:rPr lang="en-US" i="1" dirty="0" smtClean="0"/>
              <a:t> 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678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89" y="292963"/>
            <a:ext cx="7737221" cy="623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6250" y="292963"/>
            <a:ext cx="1986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Interactivity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3682" y="1138107"/>
            <a:ext cx="266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identify shortest paths</a:t>
            </a:r>
          </a:p>
          <a:p>
            <a:endParaRPr lang="en-US" i="1" dirty="0"/>
          </a:p>
          <a:p>
            <a:r>
              <a:rPr lang="en-US" i="1" dirty="0" smtClean="0"/>
              <a:t>Example – </a:t>
            </a:r>
            <a:r>
              <a:rPr lang="en-US" i="1" dirty="0" err="1" smtClean="0"/>
              <a:t>Gephi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35919" y="4811697"/>
            <a:ext cx="4772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Pfeil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Fritzsche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Fährmann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Stolze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Lasch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 smtClean="0">
                <a:sym typeface="Wingdings" panose="05000000000000000000" pitchFamily="2" charset="2"/>
              </a:rPr>
              <a:t>Pfeil</a:t>
            </a:r>
            <a:r>
              <a:rPr lang="en-US" dirty="0" smtClean="0">
                <a:sym typeface="Wingdings" panose="05000000000000000000" pitchFamily="2" charset="2"/>
              </a:rPr>
              <a:t> &amp; </a:t>
            </a:r>
            <a:r>
              <a:rPr lang="en-US" dirty="0" err="1" smtClean="0">
                <a:sym typeface="Wingdings" panose="05000000000000000000" pitchFamily="2" charset="2"/>
              </a:rPr>
              <a:t>Lasch</a:t>
            </a:r>
            <a:r>
              <a:rPr lang="en-US" dirty="0" smtClean="0">
                <a:sym typeface="Wingdings" panose="05000000000000000000" pitchFamily="2" charset="2"/>
              </a:rPr>
              <a:t> have a geodesic distance of 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55223" y="488272"/>
            <a:ext cx="258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Friendship connections in</a:t>
            </a:r>
          </a:p>
          <a:p>
            <a:r>
              <a:rPr lang="en-US" dirty="0" smtClean="0"/>
              <a:t>German school 1880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26" y="513007"/>
            <a:ext cx="8903779" cy="62936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36" y="3510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424543"/>
            <a:ext cx="527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a Social Network 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62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712" y="1145219"/>
            <a:ext cx="447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</a:t>
            </a:r>
            <a:r>
              <a:rPr lang="en-US" i="1" dirty="0" smtClean="0">
                <a:hlinkClick r:id="rId2"/>
              </a:rPr>
              <a:t>Only showing nodes of high </a:t>
            </a:r>
            <a:r>
              <a:rPr lang="en-US" i="1" dirty="0" err="1" smtClean="0">
                <a:hlinkClick r:id="rId2"/>
              </a:rPr>
              <a:t>betweenness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76250" y="292963"/>
            <a:ext cx="536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Filtering Information  - less is more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13" y="1798636"/>
            <a:ext cx="6959694" cy="44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5746" y="5571965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Made using</a:t>
            </a:r>
          </a:p>
          <a:p>
            <a:r>
              <a:rPr lang="en-US" dirty="0" err="1" smtClean="0"/>
              <a:t>rthreejs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250" y="292963"/>
            <a:ext cx="448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3D Network Representations</a:t>
            </a:r>
            <a:endParaRPr 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508" y="1155407"/>
            <a:ext cx="8027941" cy="538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0617" y="1438183"/>
            <a:ext cx="2015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structure</a:t>
            </a:r>
          </a:p>
          <a:p>
            <a:r>
              <a:rPr lang="en-US" dirty="0" smtClean="0"/>
              <a:t>among friends in</a:t>
            </a:r>
          </a:p>
          <a:p>
            <a:r>
              <a:rPr lang="en-US" dirty="0" smtClean="0"/>
              <a:t>Facebook data</a:t>
            </a:r>
          </a:p>
          <a:p>
            <a:r>
              <a:rPr lang="en-US" dirty="0" smtClean="0"/>
              <a:t>(Stanford SNAP repository)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Using  </a:t>
            </a:r>
            <a:r>
              <a:rPr lang="en-US" dirty="0" err="1" smtClean="0">
                <a:hlinkClick r:id="rId3"/>
              </a:rPr>
              <a:t>rthreejs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76250" y="3984465"/>
            <a:ext cx="12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Bryan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222" y="2776382"/>
            <a:ext cx="10963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Is a network really the right visualization 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081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381000"/>
            <a:ext cx="7765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Social Network Analysis of Social Hierarchies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828800"/>
            <a:ext cx="3655570" cy="352901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52600"/>
            <a:ext cx="3935412" cy="393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672507" y="5867400"/>
            <a:ext cx="180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Adjacency Matrix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586740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 Graph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833282" y="2095130"/>
            <a:ext cx="3033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many networks by </a:t>
            </a:r>
          </a:p>
          <a:p>
            <a:r>
              <a:rPr lang="en-US" dirty="0" smtClean="0"/>
              <a:t>visual inspection may not be</a:t>
            </a:r>
          </a:p>
          <a:p>
            <a:r>
              <a:rPr lang="en-US" dirty="0" smtClean="0"/>
              <a:t>that easy or intuitive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8" y="766465"/>
            <a:ext cx="11324690" cy="5239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93331" y="6437488"/>
            <a:ext cx="3040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Williamson et al.   </a:t>
            </a:r>
            <a:r>
              <a:rPr lang="en-US" sz="1200" i="1" dirty="0" err="1" smtClean="0"/>
              <a:t>Anim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Behav</a:t>
            </a:r>
            <a:r>
              <a:rPr lang="en-US" sz="1200" i="1" dirty="0" smtClean="0"/>
              <a:t> </a:t>
            </a:r>
            <a:r>
              <a:rPr lang="en-US" sz="1200" dirty="0" smtClean="0"/>
              <a:t>2016</a:t>
            </a:r>
            <a:r>
              <a:rPr lang="en-US" sz="1200" i="1" dirty="0" smtClean="0"/>
              <a:t>.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304800"/>
            <a:ext cx="5471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Mouse Social hierarchies are highly linear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21437" y="6232124"/>
            <a:ext cx="13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 -  ggplot2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2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811"/>
            <a:ext cx="11150353" cy="49049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1" y="3048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Mice have unique ranks and show high directional consistency of behavior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793331" y="6437488"/>
            <a:ext cx="3040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Williamson et al.   </a:t>
            </a:r>
            <a:r>
              <a:rPr lang="en-US" sz="1200" i="1" dirty="0" err="1" smtClean="0"/>
              <a:t>Anim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Behav</a:t>
            </a:r>
            <a:r>
              <a:rPr lang="en-US" sz="1200" i="1" dirty="0" smtClean="0"/>
              <a:t> </a:t>
            </a:r>
            <a:r>
              <a:rPr lang="en-US" sz="1200" dirty="0" smtClean="0"/>
              <a:t>2016</a:t>
            </a:r>
            <a:r>
              <a:rPr lang="en-US" sz="1200" i="1" dirty="0" smtClean="0"/>
              <a:t>.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21437" y="6232124"/>
            <a:ext cx="13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 -  ggplot2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D3.js – linked matrices.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40423" y="6204817"/>
            <a:ext cx="5023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http://curleylab.psych.columbia.edu/socdom1.html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13" y="1793783"/>
            <a:ext cx="10262229" cy="408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23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6389" y="56130"/>
            <a:ext cx="70575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r>
              <a:rPr lang="en-US" sz="3200" b="1" dirty="0" smtClean="0"/>
              <a:t>How to encode TIME in Networks ?</a:t>
            </a:r>
          </a:p>
          <a:p>
            <a:endParaRPr lang="en-US" sz="3200" b="1" dirty="0"/>
          </a:p>
          <a:p>
            <a:endParaRPr lang="en-US" sz="3200" b="1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8768545" y="2378710"/>
            <a:ext cx="3083902" cy="2388091"/>
            <a:chOff x="82855" y="1234219"/>
            <a:chExt cx="3083902" cy="238809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53811" y="1894981"/>
              <a:ext cx="1056443" cy="457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210254" y="1757778"/>
              <a:ext cx="789592" cy="5859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92860" y="2671261"/>
              <a:ext cx="244185" cy="7841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56904" y="2682442"/>
              <a:ext cx="535956" cy="457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092860" y="1924689"/>
              <a:ext cx="112737" cy="7577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40315" y="1728524"/>
              <a:ext cx="974637" cy="1961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1214952" y="1437781"/>
              <a:ext cx="861876" cy="4869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230682" y="2352181"/>
              <a:ext cx="435343" cy="7145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038687" y="175777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043344" y="217684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9994" y="295466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32936" y="1590867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170135" y="328848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925950" y="2506856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99115" y="2899861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915861" y="123421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2855" y="1561160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615571" y="2378710"/>
            <a:ext cx="3083902" cy="2388091"/>
            <a:chOff x="82855" y="1234219"/>
            <a:chExt cx="3083902" cy="2388091"/>
          </a:xfrm>
        </p:grpSpPr>
        <p:cxnSp>
          <p:nvCxnSpPr>
            <p:cNvPr id="48" name="Straight Connector 47"/>
            <p:cNvCxnSpPr/>
            <p:nvPr/>
          </p:nvCxnSpPr>
          <p:spPr>
            <a:xfrm flipH="1">
              <a:off x="2210254" y="1757778"/>
              <a:ext cx="789592" cy="5859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92860" y="2671261"/>
              <a:ext cx="244185" cy="7841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56904" y="2682442"/>
              <a:ext cx="535956" cy="457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40315" y="1728524"/>
              <a:ext cx="974637" cy="1961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214952" y="1437781"/>
              <a:ext cx="861876" cy="4869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230682" y="2352181"/>
              <a:ext cx="435343" cy="7145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1038687" y="175777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043344" y="217684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89994" y="295466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832936" y="1590867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170135" y="328848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25950" y="2506856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499115" y="2899861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915861" y="123421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2855" y="1561160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75696" y="2378710"/>
            <a:ext cx="3083902" cy="2388091"/>
            <a:chOff x="82855" y="1234219"/>
            <a:chExt cx="3083902" cy="2388091"/>
          </a:xfrm>
        </p:grpSpPr>
        <p:sp>
          <p:nvSpPr>
            <p:cNvPr id="61" name="Oval 60"/>
            <p:cNvSpPr/>
            <p:nvPr/>
          </p:nvSpPr>
          <p:spPr>
            <a:xfrm>
              <a:off x="1038687" y="175777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043344" y="217684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89994" y="295466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832936" y="1590867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170135" y="328848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25950" y="2506856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499115" y="2899861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915861" y="123421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2855" y="1561160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V="1">
            <a:off x="542606" y="5441687"/>
            <a:ext cx="11309841" cy="84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24287" y="1926454"/>
            <a:ext cx="3684233" cy="314269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283335" y="1936806"/>
            <a:ext cx="3684233" cy="314269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427431" y="1936806"/>
            <a:ext cx="3684233" cy="314269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0819961" y="5575176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TIME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4233" y="5757109"/>
            <a:ext cx="9170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Time-ordered network   </a:t>
            </a:r>
            <a:r>
              <a:rPr lang="en-US" dirty="0" smtClean="0"/>
              <a:t>- visualize all observed data for network dynamics for every unit of time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Time-aggregated network </a:t>
            </a:r>
            <a:r>
              <a:rPr lang="en-US" b="1" dirty="0" smtClean="0"/>
              <a:t>  </a:t>
            </a:r>
            <a:r>
              <a:rPr lang="en-US" dirty="0" smtClean="0"/>
              <a:t>- visualize networks within aggregated time windows.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5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6389" y="56130"/>
            <a:ext cx="70575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r>
              <a:rPr lang="en-US" sz="3200" b="1" dirty="0" smtClean="0"/>
              <a:t>How to encode TIME in Networks ?</a:t>
            </a:r>
          </a:p>
          <a:p>
            <a:endParaRPr lang="en-US" sz="3200" b="1" dirty="0"/>
          </a:p>
          <a:p>
            <a:endParaRPr lang="en-US" sz="3200" b="1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8768545" y="2378710"/>
            <a:ext cx="3083902" cy="2388091"/>
            <a:chOff x="82855" y="1234219"/>
            <a:chExt cx="3083902" cy="238809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53811" y="1894981"/>
              <a:ext cx="1056443" cy="457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210254" y="1757778"/>
              <a:ext cx="789592" cy="5859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92860" y="2671261"/>
              <a:ext cx="244185" cy="7841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56904" y="2682442"/>
              <a:ext cx="535956" cy="457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092860" y="1924689"/>
              <a:ext cx="112737" cy="7577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40315" y="1728524"/>
              <a:ext cx="974637" cy="1961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1214952" y="1437781"/>
              <a:ext cx="861876" cy="4869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230682" y="2352181"/>
              <a:ext cx="435343" cy="7145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038687" y="175777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043344" y="217684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9994" y="295466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32936" y="1590867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170135" y="328848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925950" y="2506856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99115" y="2899861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915861" y="123421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2855" y="1561160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615571" y="2378710"/>
            <a:ext cx="3083902" cy="2388091"/>
            <a:chOff x="82855" y="1234219"/>
            <a:chExt cx="3083902" cy="2388091"/>
          </a:xfrm>
        </p:grpSpPr>
        <p:cxnSp>
          <p:nvCxnSpPr>
            <p:cNvPr id="48" name="Straight Connector 47"/>
            <p:cNvCxnSpPr/>
            <p:nvPr/>
          </p:nvCxnSpPr>
          <p:spPr>
            <a:xfrm flipH="1">
              <a:off x="2210254" y="1757778"/>
              <a:ext cx="789592" cy="5859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92860" y="2671261"/>
              <a:ext cx="244185" cy="7841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56904" y="2682442"/>
              <a:ext cx="535956" cy="457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40315" y="1728524"/>
              <a:ext cx="974637" cy="1961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214952" y="1437781"/>
              <a:ext cx="861876" cy="4869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230682" y="2352181"/>
              <a:ext cx="435343" cy="7145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1038687" y="175777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043344" y="217684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89994" y="295466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832936" y="1590867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170135" y="328848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25950" y="2506856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499115" y="2899861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915861" y="123421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2855" y="1561160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75696" y="2378710"/>
            <a:ext cx="3083902" cy="2388091"/>
            <a:chOff x="82855" y="1234219"/>
            <a:chExt cx="3083902" cy="2388091"/>
          </a:xfrm>
        </p:grpSpPr>
        <p:sp>
          <p:nvSpPr>
            <p:cNvPr id="61" name="Oval 60"/>
            <p:cNvSpPr/>
            <p:nvPr/>
          </p:nvSpPr>
          <p:spPr>
            <a:xfrm>
              <a:off x="1038687" y="175777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043344" y="217684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89994" y="2954668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832936" y="1590867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170135" y="328848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25950" y="2506856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499115" y="2899861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915861" y="1234219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2855" y="1561160"/>
              <a:ext cx="333821" cy="3338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V="1">
            <a:off x="542606" y="5441687"/>
            <a:ext cx="11309841" cy="84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24287" y="1926454"/>
            <a:ext cx="3684233" cy="314269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283335" y="1936806"/>
            <a:ext cx="3684233" cy="314269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427431" y="1936806"/>
            <a:ext cx="3684233" cy="314269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0819961" y="5575176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TIME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652733" y="6018397"/>
            <a:ext cx="840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SMALL MULTIPLES  	 ANIMATION	  TIMELINES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200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6" y="242170"/>
            <a:ext cx="5355606" cy="601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589" y="246973"/>
            <a:ext cx="5573153" cy="5807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64510" y="6448717"/>
            <a:ext cx="229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 package - </a:t>
            </a:r>
            <a:r>
              <a:rPr lang="en-US" b="1" dirty="0" err="1" smtClean="0"/>
              <a:t>hierformR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72956" y="6513249"/>
            <a:ext cx="437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(Collaboration with Prof Ivan Chase – Stony Brook)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929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6" y="1768433"/>
            <a:ext cx="6510622" cy="4602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0157" y="250028"/>
            <a:ext cx="2821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 Structures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7796" y="2210957"/>
            <a:ext cx="37382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B</a:t>
            </a:r>
          </a:p>
          <a:p>
            <a:r>
              <a:rPr lang="en-US" sz="2400" dirty="0" smtClean="0"/>
              <a:t>B</a:t>
            </a:r>
          </a:p>
          <a:p>
            <a:r>
              <a:rPr lang="en-US" sz="2400" dirty="0" smtClean="0"/>
              <a:t>C</a:t>
            </a:r>
          </a:p>
          <a:p>
            <a:r>
              <a:rPr lang="en-US" sz="2400" dirty="0" smtClean="0"/>
              <a:t>C</a:t>
            </a:r>
          </a:p>
          <a:p>
            <a:r>
              <a:rPr lang="en-US" sz="2400" dirty="0" smtClean="0"/>
              <a:t>D</a:t>
            </a:r>
          </a:p>
          <a:p>
            <a:r>
              <a:rPr lang="en-US" sz="2400" dirty="0" smtClean="0"/>
              <a:t>E</a:t>
            </a:r>
          </a:p>
          <a:p>
            <a:r>
              <a:rPr lang="en-US" sz="2400" dirty="0" smtClean="0"/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4100" y="2213229"/>
            <a:ext cx="37863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endParaRPr lang="en-US" sz="2400" dirty="0" smtClean="0"/>
          </a:p>
          <a:p>
            <a:r>
              <a:rPr lang="en-US" sz="2400" dirty="0"/>
              <a:t>C</a:t>
            </a:r>
            <a:endParaRPr lang="en-US" sz="2400" dirty="0" smtClean="0"/>
          </a:p>
          <a:p>
            <a:r>
              <a:rPr lang="en-US" sz="2400" dirty="0"/>
              <a:t>D</a:t>
            </a:r>
            <a:endParaRPr lang="en-US" sz="2400" dirty="0" smtClean="0"/>
          </a:p>
          <a:p>
            <a:r>
              <a:rPr lang="en-US" sz="2400" dirty="0"/>
              <a:t>J</a:t>
            </a:r>
            <a:endParaRPr lang="en-US" sz="2400" dirty="0" smtClean="0"/>
          </a:p>
          <a:p>
            <a:r>
              <a:rPr lang="en-US" sz="2400" dirty="0"/>
              <a:t>E</a:t>
            </a:r>
            <a:endParaRPr lang="en-US" sz="2400" dirty="0" smtClean="0"/>
          </a:p>
          <a:p>
            <a:r>
              <a:rPr lang="en-US" sz="2400" dirty="0"/>
              <a:t>F</a:t>
            </a:r>
            <a:endParaRPr lang="en-US" sz="2400" dirty="0" smtClean="0"/>
          </a:p>
          <a:p>
            <a:r>
              <a:rPr lang="en-US" sz="2400" dirty="0"/>
              <a:t>G</a:t>
            </a:r>
            <a:endParaRPr lang="en-US" sz="2400" dirty="0" smtClean="0"/>
          </a:p>
          <a:p>
            <a:r>
              <a:rPr lang="en-US" sz="2400" dirty="0"/>
              <a:t>H</a:t>
            </a:r>
            <a:endParaRPr lang="en-US" sz="2400" dirty="0" smtClean="0"/>
          </a:p>
          <a:p>
            <a:r>
              <a:rPr lang="en-US" sz="2400" dirty="0"/>
              <a:t>I</a:t>
            </a:r>
            <a:endParaRPr lang="en-US" sz="2400" dirty="0" smtClean="0"/>
          </a:p>
          <a:p>
            <a:r>
              <a:rPr lang="en-US" sz="2400" dirty="0" smtClean="0"/>
              <a:t>K</a:t>
            </a:r>
          </a:p>
          <a:p>
            <a:r>
              <a:rPr lang="en-US" sz="2400" dirty="0" smtClean="0"/>
              <a:t>L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84805"/>
              </p:ext>
            </p:extLst>
          </p:nvPr>
        </p:nvGraphicFramePr>
        <p:xfrm>
          <a:off x="2816931" y="2320134"/>
          <a:ext cx="4702984" cy="38372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</a:tblGrid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8074" y="1537601"/>
            <a:ext cx="117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Edgelist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14248" y="1536051"/>
            <a:ext cx="419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Sociomatrix</a:t>
            </a:r>
            <a:r>
              <a:rPr lang="en-US" sz="2400" b="1" dirty="0" smtClean="0"/>
              <a:t> / Adjacency Matrix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673981" y="1537601"/>
            <a:ext cx="287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Network / </a:t>
            </a:r>
            <a:r>
              <a:rPr lang="en-US" sz="2400" b="1" dirty="0" err="1" smtClean="0"/>
              <a:t>Sociogram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244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250" y="292963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Small Multiples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764510" y="6448717"/>
            <a:ext cx="229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 package - </a:t>
            </a:r>
            <a:r>
              <a:rPr lang="en-US" b="1" dirty="0" err="1" smtClean="0"/>
              <a:t>hierformR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71039" y="554573"/>
            <a:ext cx="4647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Network Formation in African Cichlid Fish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56" y="1188127"/>
            <a:ext cx="5725529" cy="42671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47720" y="2500264"/>
            <a:ext cx="3470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GB" sz="1600" dirty="0" smtClean="0"/>
              <a:t>Every interaction from initial formation through 24 hours </a:t>
            </a:r>
          </a:p>
          <a:p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 smtClean="0"/>
              <a:t>Proportion of time spent in transitive </a:t>
            </a:r>
            <a:r>
              <a:rPr lang="en-GB" sz="1600" i="1" dirty="0" smtClean="0"/>
              <a:t>vs.</a:t>
            </a:r>
            <a:r>
              <a:rPr lang="en-GB" sz="1600" dirty="0" smtClean="0"/>
              <a:t> intransitive states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 smtClean="0"/>
              <a:t>Likelihood of transitioning between transitivity/intransitivity</a:t>
            </a:r>
            <a:endParaRPr lang="en-GB" sz="1600" dirty="0"/>
          </a:p>
          <a:p>
            <a:pPr marL="285750" indent="-285750">
              <a:buFontTx/>
              <a:buChar char="-"/>
            </a:pPr>
            <a:endParaRPr lang="en-GB" sz="1600" dirty="0"/>
          </a:p>
          <a:p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972956" y="6513249"/>
            <a:ext cx="437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(Collaboration with Prof Ivan Chase – Stony Brook)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2201556" y="5607993"/>
            <a:ext cx="438361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49195" y="5598849"/>
            <a:ext cx="438361" cy="381000"/>
          </a:xfrm>
          <a:prstGeom prst="rect">
            <a:avLst/>
          </a:prstGeom>
          <a:solidFill>
            <a:srgbClr val="F2DCD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06467" y="5607993"/>
            <a:ext cx="1119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Intransitive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487556" y="5607993"/>
            <a:ext cx="98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Transitive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2163685" y="6043607"/>
            <a:ext cx="2004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41 </a:t>
            </a:r>
            <a:r>
              <a:rPr lang="en-GB" sz="1400" dirty="0"/>
              <a:t>unique network types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23547" y="15269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725021" y="223841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2105" y="30211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683579" y="383052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685053" y="455999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25</a:t>
            </a:r>
            <a:endParaRPr lang="en-US" sz="1200" dirty="0"/>
          </a:p>
        </p:txBody>
      </p:sp>
      <p:pic>
        <p:nvPicPr>
          <p:cNvPr id="21" name="Picture 2" descr="http://pet.imageg.net/graphics/product_images/pPETS-6963254t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8354" y="1188127"/>
            <a:ext cx="1554340" cy="1554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5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urley1\Downloads\journal.pone.0123507.g00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97" y="204182"/>
            <a:ext cx="5091221" cy="65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6149" y="1440153"/>
            <a:ext cx="4628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Rise of Partisanship and Super-Cooperators in the U.S. House of Representatives</a:t>
            </a:r>
          </a:p>
          <a:p>
            <a:endParaRPr lang="en-US" dirty="0" smtClean="0"/>
          </a:p>
          <a:p>
            <a:r>
              <a:rPr lang="en-US" dirty="0" err="1" smtClean="0"/>
              <a:t>Andris</a:t>
            </a:r>
            <a:r>
              <a:rPr lang="en-US" dirty="0"/>
              <a:t> </a:t>
            </a:r>
            <a:r>
              <a:rPr lang="en-US" dirty="0" smtClean="0"/>
              <a:t>et  al. </a:t>
            </a:r>
            <a:r>
              <a:rPr lang="en-US" dirty="0" err="1" smtClean="0"/>
              <a:t>PlosOne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6250" y="292963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Small Multiples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216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25521" y="6329778"/>
            <a:ext cx="3548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Christakis &amp; Fowler 2010  </a:t>
            </a:r>
            <a:r>
              <a:rPr lang="en-US" sz="1600" dirty="0" err="1" smtClean="0"/>
              <a:t>PlosOne</a:t>
            </a:r>
            <a:endParaRPr lang="en-US" sz="16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32110" y="783152"/>
            <a:ext cx="93599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chemeClr val="tx2"/>
                </a:solidFill>
              </a:rPr>
              <a:t>Progression </a:t>
            </a:r>
            <a:r>
              <a:rPr lang="en-US" altLang="en-US" sz="2000" b="1" dirty="0">
                <a:solidFill>
                  <a:schemeClr val="tx2"/>
                </a:solidFill>
              </a:rPr>
              <a:t>of flu contagion in the friendship network over time.</a:t>
            </a:r>
          </a:p>
        </p:txBody>
      </p:sp>
      <p:pic>
        <p:nvPicPr>
          <p:cNvPr id="9218" name="Picture 2" descr="C:\Users\curley1\Downloads\journal.pone.0012948.g00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59" y="1438183"/>
            <a:ext cx="8953725" cy="48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474" y="2024464"/>
            <a:ext cx="303252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Edges = friendship </a:t>
            </a:r>
            <a:r>
              <a:rPr lang="en-US" sz="1600" dirty="0"/>
              <a:t>nomination 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White = uninfected individuals/friends</a:t>
            </a:r>
          </a:p>
          <a:p>
            <a:endParaRPr lang="en-US" sz="1600" dirty="0" smtClean="0"/>
          </a:p>
          <a:p>
            <a:r>
              <a:rPr lang="en-US" sz="1600" dirty="0" smtClean="0"/>
              <a:t>Red = Infected </a:t>
            </a:r>
            <a:r>
              <a:rPr lang="en-US" sz="1600" dirty="0"/>
              <a:t>individuals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Yellow = </a:t>
            </a:r>
            <a:r>
              <a:rPr lang="en-US" sz="1600" dirty="0"/>
              <a:t>friends of infected individuals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Node </a:t>
            </a:r>
            <a:r>
              <a:rPr lang="en-US" sz="1600" dirty="0"/>
              <a:t>size </a:t>
            </a:r>
            <a:r>
              <a:rPr lang="en-US" sz="1600" dirty="0" smtClean="0"/>
              <a:t>= proportional </a:t>
            </a:r>
            <a:r>
              <a:rPr lang="en-US" sz="1600" dirty="0"/>
              <a:t>to the number of friends infected.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250" y="292963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Small Multiples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096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21" y="5378244"/>
            <a:ext cx="2373928" cy="105521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Made with SONIA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76250" y="292963"/>
            <a:ext cx="1643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Animated</a:t>
            </a:r>
            <a:endParaRPr lang="en-US" sz="2800" b="1" dirty="0"/>
          </a:p>
        </p:txBody>
      </p:sp>
      <p:pic>
        <p:nvPicPr>
          <p:cNvPr id="3" name="Social Network Sensors for Early Detection of Contagious Outbreak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987" y="683018"/>
            <a:ext cx="6664022" cy="54154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25521" y="6338656"/>
            <a:ext cx="3548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Christakis &amp; Fowler 2010  </a:t>
            </a:r>
            <a:r>
              <a:rPr lang="en-US" sz="1600" dirty="0" err="1" smtClean="0"/>
              <a:t>PlosOne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061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092" y="337353"/>
            <a:ext cx="1031603" cy="49658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D3.js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250" y="292963"/>
            <a:ext cx="1643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Animated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4681504" y="6170417"/>
            <a:ext cx="2749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e.g. See this example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654050"/>
            <a:ext cx="56197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8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6250" y="292963"/>
            <a:ext cx="431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Animated Networks using R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10968" y="5194811"/>
            <a:ext cx="283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my ONLINE TUTORIAL 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7353" y="5194811"/>
            <a:ext cx="550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http://curleylab.psych.columbia.edu/netviz/netviz5.html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56" y="1274026"/>
            <a:ext cx="5876885" cy="34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84072" y="5814789"/>
            <a:ext cx="913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smtClean="0"/>
              <a:t>recent animations in </a:t>
            </a:r>
            <a:r>
              <a:rPr lang="en-US" dirty="0" err="1" smtClean="0"/>
              <a:t>rthreejs</a:t>
            </a:r>
            <a:r>
              <a:rPr lang="en-US" dirty="0"/>
              <a:t> - http://bwlewis.github.io/rthreejs/animation/animation.html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5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journals.plos.org/plosone/article/figure/image?size=large&amp;id=10.1371/journal.pone.0158900.g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5" y="512716"/>
            <a:ext cx="9036306" cy="62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2963" y="328474"/>
            <a:ext cx="18213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Timelines</a:t>
            </a:r>
          </a:p>
          <a:p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688715" y="6489577"/>
            <a:ext cx="133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(Ivan Chase)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963" y="328474"/>
            <a:ext cx="18213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Timelines</a:t>
            </a:r>
          </a:p>
          <a:p>
            <a:endParaRPr lang="en-US" dirty="0" smtClean="0"/>
          </a:p>
        </p:txBody>
      </p:sp>
      <p:pic>
        <p:nvPicPr>
          <p:cNvPr id="5" name="Picture 2" descr="Image result for &quot;visualizing social&quot; AND (&quot;relationship data&quot; OR &quot;behavioral data&quot; OR &quot;interaction data&quot;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243" y="1114333"/>
            <a:ext cx="8568955" cy="476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97122" y="6488669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Curley 2016 – “</a:t>
            </a:r>
            <a:r>
              <a:rPr lang="en-US" sz="1400" dirty="0" err="1" smtClean="0"/>
              <a:t>musicnotationR</a:t>
            </a:r>
            <a:r>
              <a:rPr lang="en-US" sz="1400" dirty="0" smtClean="0"/>
              <a:t>” R package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97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6" y="878890"/>
            <a:ext cx="12069538" cy="3583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1623" y="6522682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Curley 2016 – “</a:t>
            </a:r>
            <a:r>
              <a:rPr lang="en-US" sz="1400" dirty="0" err="1" smtClean="0"/>
              <a:t>musicnotationR</a:t>
            </a:r>
            <a:r>
              <a:rPr lang="en-US" sz="1400" dirty="0" smtClean="0"/>
              <a:t>” R package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2148" y="4977194"/>
            <a:ext cx="10720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 all aggressive interactions (incoming &amp; outing) for animal Rank #3  - high directional consistency of behavior</a:t>
            </a:r>
          </a:p>
          <a:p>
            <a:endParaRPr lang="en-US" dirty="0"/>
          </a:p>
          <a:p>
            <a:r>
              <a:rPr lang="en-US" dirty="0" smtClean="0"/>
              <a:t>Colors represent unique individuals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92963" y="328474"/>
            <a:ext cx="18213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Timelines</a:t>
            </a:r>
          </a:p>
          <a:p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186431" y="878890"/>
            <a:ext cx="6125592" cy="47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90586" y="470519"/>
            <a:ext cx="473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Shiny </a:t>
            </a:r>
            <a:r>
              <a:rPr lang="en-US" b="1" dirty="0"/>
              <a:t>App</a:t>
            </a:r>
            <a:r>
              <a:rPr lang="en-US" b="1" dirty="0" smtClean="0"/>
              <a:t>:   </a:t>
            </a:r>
            <a:r>
              <a:rPr lang="en-US" b="1" dirty="0" smtClean="0">
                <a:hlinkClick r:id="rId3"/>
              </a:rPr>
              <a:t>https</a:t>
            </a:r>
            <a:r>
              <a:rPr lang="en-US" b="1" dirty="0">
                <a:hlinkClick r:id="rId3"/>
              </a:rPr>
              <a:t>://jalapic.shinyapps.io/music/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963" y="328474"/>
            <a:ext cx="322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Timelines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Dan Rubenstein- Princeton</a:t>
            </a:r>
          </a:p>
          <a:p>
            <a:r>
              <a:rPr lang="en-US" dirty="0" err="1" smtClean="0"/>
              <a:t>PlosOne</a:t>
            </a:r>
            <a:r>
              <a:rPr lang="en-US" dirty="0" smtClean="0"/>
              <a:t> 2015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Community membership over time in zebras vs </a:t>
            </a:r>
            <a:r>
              <a:rPr lang="en-US" dirty="0" err="1" smtClean="0"/>
              <a:t>onagers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86" y="106532"/>
            <a:ext cx="3739191" cy="666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19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21" y="805236"/>
            <a:ext cx="8194084" cy="57919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403" y="344443"/>
            <a:ext cx="944470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Social associations that are observed between individuals over time …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 </a:t>
            </a:r>
          </a:p>
          <a:p>
            <a:r>
              <a:rPr lang="en-US" sz="3200" dirty="0" smtClean="0"/>
              <a:t> … how to best visualize these </a:t>
            </a:r>
            <a:r>
              <a:rPr lang="en-US" sz="3200" dirty="0" err="1" smtClean="0"/>
              <a:t>sociotemporal</a:t>
            </a:r>
            <a:r>
              <a:rPr lang="en-US" sz="3200" dirty="0" smtClean="0"/>
              <a:t> patterns ?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164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Lots of tools exist to visualize networks</a:t>
            </a:r>
          </a:p>
          <a:p>
            <a:r>
              <a:rPr lang="en-US" dirty="0" smtClean="0"/>
              <a:t>It’s easy to make really attractive network visualizations</a:t>
            </a:r>
          </a:p>
          <a:p>
            <a:r>
              <a:rPr lang="en-US" dirty="0" smtClean="0"/>
              <a:t>It’s also easy to make really bad network visualizations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What question do you want to explore or communicate to an audience?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What’s the most effect way of achieving that?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Learn the programming language / software that will facilitate this !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9091" y="3559946"/>
            <a:ext cx="10546672" cy="28230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24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Links to examples in talk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878543"/>
            <a:ext cx="9919238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Katya </a:t>
            </a:r>
            <a:r>
              <a:rPr lang="en-US" dirty="0" err="1" smtClean="0"/>
              <a:t>Ognyanova</a:t>
            </a:r>
            <a:r>
              <a:rPr lang="en-US" dirty="0" smtClean="0"/>
              <a:t> tutorials -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://kateto.net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Martin </a:t>
            </a:r>
            <a:r>
              <a:rPr lang="en-US" dirty="0" err="1" smtClean="0"/>
              <a:t>Grandjean</a:t>
            </a:r>
            <a:r>
              <a:rPr lang="en-US" dirty="0"/>
              <a:t> work -  </a:t>
            </a:r>
            <a:r>
              <a:rPr lang="en-US" dirty="0">
                <a:hlinkClick r:id="rId3"/>
              </a:rPr>
              <a:t>http://www.martingrandjean.ch/social-network-analysis-visualization-morenos-sociograms-revisited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My </a:t>
            </a:r>
            <a:r>
              <a:rPr lang="en-US" dirty="0"/>
              <a:t>friendship visualization - 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curleylab.psych.columbia.edu/friendship.html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My </a:t>
            </a:r>
            <a:r>
              <a:rPr lang="en-US" dirty="0"/>
              <a:t>friendship visualization 2 - 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curleylab.psych.columbia.edu/friends.html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Identifying neighbors in D3js -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blockbuilder.org/jalapic/0020bebb012760de0d54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Identifying </a:t>
            </a:r>
            <a:r>
              <a:rPr lang="en-US" dirty="0" smtClean="0"/>
              <a:t>triads in </a:t>
            </a:r>
            <a:r>
              <a:rPr lang="en-US" dirty="0"/>
              <a:t>D3js -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blockbuilder.org/jalapic/aeb4b1085f800d31b4be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Identifying </a:t>
            </a:r>
            <a:r>
              <a:rPr lang="en-US" dirty="0"/>
              <a:t>geodesic distance in D3js -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blockbuilder.org/jalapic/0eba1241acdf67c62f5b87357864d662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rthreejs</a:t>
            </a:r>
            <a:r>
              <a:rPr lang="en-US" dirty="0" smtClean="0"/>
              <a:t> example </a:t>
            </a:r>
            <a:r>
              <a:rPr lang="en-US" dirty="0"/>
              <a:t>by Bryan Lewis -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jalapic.github.io/facebook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Linked Matrices in D3js -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curleylab.psych.columbia.edu/socdom1.html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D3js </a:t>
            </a:r>
            <a:r>
              <a:rPr lang="en-US" dirty="0"/>
              <a:t>animated network example -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blockbuilder.org/jalapic/cf1454d62c7efa48d96ee4d803856dfa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3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39" y="264650"/>
            <a:ext cx="8194084" cy="57919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905" y="264650"/>
            <a:ext cx="6004529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What to visualize ?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What questions </a:t>
            </a:r>
            <a:r>
              <a:rPr lang="en-US" sz="2400" dirty="0" smtClean="0"/>
              <a:t>are you interested </a:t>
            </a:r>
            <a:r>
              <a:rPr lang="en-US" sz="2400" dirty="0"/>
              <a:t>in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What do we want to communicate ?</a:t>
            </a:r>
          </a:p>
          <a:p>
            <a:endParaRPr lang="en-US" sz="2400" dirty="0" smtClean="0"/>
          </a:p>
          <a:p>
            <a:r>
              <a:rPr lang="en-US" sz="2400" dirty="0" smtClean="0"/>
              <a:t>Who is the audience ?</a:t>
            </a:r>
          </a:p>
          <a:p>
            <a:endParaRPr lang="en-US" sz="2400" dirty="0" smtClean="0"/>
          </a:p>
          <a:p>
            <a:r>
              <a:rPr lang="en-US" sz="2400" dirty="0" smtClean="0"/>
              <a:t>How do you want it to be viewed ?</a:t>
            </a:r>
          </a:p>
          <a:p>
            <a:endParaRPr lang="en-US" sz="2400" dirty="0" smtClean="0"/>
          </a:p>
          <a:p>
            <a:r>
              <a:rPr lang="en-US" sz="2400" dirty="0" smtClean="0"/>
              <a:t>What works best for your particular workflow?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7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905" y="273703"/>
            <a:ext cx="3927485" cy="680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to visualize ?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-   </a:t>
            </a:r>
            <a:r>
              <a:rPr lang="en-US" sz="2000" dirty="0" err="1" smtClean="0"/>
              <a:t>Sociomatrices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Social </a:t>
            </a:r>
            <a:r>
              <a:rPr lang="en-US" sz="2000" dirty="0"/>
              <a:t>Networks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Social </a:t>
            </a:r>
            <a:r>
              <a:rPr lang="en-US" sz="2000" dirty="0"/>
              <a:t>Atom 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Chord </a:t>
            </a:r>
            <a:r>
              <a:rPr lang="en-US" sz="2000" dirty="0"/>
              <a:t>diagrams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Arc diagrams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Hierarchical trees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/>
              <a:t>Timeline/Time-ordered </a:t>
            </a:r>
            <a:r>
              <a:rPr lang="en-US" sz="2000" dirty="0" smtClean="0"/>
              <a:t>networks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e</a:t>
            </a:r>
            <a:r>
              <a:rPr lang="en-US" sz="2000" dirty="0" smtClean="0"/>
              <a:t>tc.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26" name="Picture 2" descr="Image result for matrix network arc ch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59" y="893841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rix network arc ch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709" y="893841"/>
            <a:ext cx="3520761" cy="17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trix network arc cho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23" y="3294712"/>
            <a:ext cx="1902721" cy="190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3js network les m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01" y="3186070"/>
            <a:ext cx="2850176" cy="227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905" y="273703"/>
            <a:ext cx="36251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How to visualize ?</a:t>
            </a:r>
          </a:p>
          <a:p>
            <a:endParaRPr lang="en-US" sz="2000" dirty="0"/>
          </a:p>
        </p:txBody>
      </p:sp>
      <p:pic>
        <p:nvPicPr>
          <p:cNvPr id="2050" name="Picture 2" descr="Image result for r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1" y="1042991"/>
            <a:ext cx="1193429" cy="9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yth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4" y="2271815"/>
            <a:ext cx="1574393" cy="106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1" y="3642755"/>
            <a:ext cx="1316318" cy="171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37" y="1080414"/>
            <a:ext cx="1291617" cy="137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 descr="Image result for d3j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98" y="831038"/>
            <a:ext cx="1442406" cy="14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Image result for sigma j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98" y="2725848"/>
            <a:ext cx="1415707" cy="9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74" y="3689552"/>
            <a:ext cx="1673854" cy="128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726" y="4638766"/>
            <a:ext cx="1123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 descr="Image result for ucine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15" y="2826046"/>
            <a:ext cx="604859" cy="60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Related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2" y="3827574"/>
            <a:ext cx="1982044" cy="6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Image result for visj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72" y="5538788"/>
            <a:ext cx="2596566" cy="6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034" y="974677"/>
            <a:ext cx="1326921" cy="10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Image result for cytoscape j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5" y="5554738"/>
            <a:ext cx="2623136" cy="9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191" y="2439658"/>
            <a:ext cx="1074605" cy="10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 descr="Image result for processi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771" y="3827574"/>
            <a:ext cx="1232428" cy="12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6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36" y="3510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56152" y="1182061"/>
            <a:ext cx="6377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History of Network Visualization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977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6784</TotalTime>
  <Words>1416</Words>
  <Application>Microsoft Office PowerPoint</Application>
  <PresentationFormat>Widescreen</PresentationFormat>
  <Paragraphs>503</Paragraphs>
  <Slides>51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FPHAI A+ Gulliver RM</vt:lpstr>
      <vt:lpstr>FPHBH P+ MTSY</vt:lpstr>
      <vt:lpstr>sl-Apres</vt:lpstr>
      <vt:lpstr>Wingdings</vt:lpstr>
      <vt:lpstr>Office Theme</vt:lpstr>
      <vt:lpstr>Visualizing Social Interactions in Social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D3.js – linked matrices.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Made with SONIA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Links to examples in talk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Curley</dc:creator>
  <cp:lastModifiedBy>James Curley</cp:lastModifiedBy>
  <cp:revision>141</cp:revision>
  <dcterms:created xsi:type="dcterms:W3CDTF">2017-03-31T13:47:05Z</dcterms:created>
  <dcterms:modified xsi:type="dcterms:W3CDTF">2017-04-13T15:57:24Z</dcterms:modified>
</cp:coreProperties>
</file>